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97" r:id="rId3"/>
    <p:sldId id="410" r:id="rId4"/>
    <p:sldId id="414" r:id="rId5"/>
    <p:sldId id="361" r:id="rId6"/>
    <p:sldId id="362" r:id="rId7"/>
    <p:sldId id="364" r:id="rId8"/>
    <p:sldId id="363" r:id="rId9"/>
    <p:sldId id="365" r:id="rId10"/>
    <p:sldId id="367" r:id="rId11"/>
    <p:sldId id="461" r:id="rId12"/>
    <p:sldId id="463" r:id="rId13"/>
    <p:sldId id="462" r:id="rId14"/>
    <p:sldId id="464" r:id="rId15"/>
    <p:sldId id="438" r:id="rId16"/>
    <p:sldId id="465" r:id="rId17"/>
    <p:sldId id="466" r:id="rId18"/>
    <p:sldId id="468" r:id="rId19"/>
    <p:sldId id="467" r:id="rId20"/>
    <p:sldId id="4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E4A38-C399-42B2-8898-19C286180D0A}" v="1" dt="2025-03-11T11:15:33.301"/>
    <p1510:client id="{55E24F98-AAC7-4B39-9C2E-F202956A6521}" v="86" dt="2025-03-11T09:51:18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3557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 Belguith" userId="edaa0afb-4621-4165-af1d-05ed505f7999" providerId="ADAL" clId="{13AE4A38-C399-42B2-8898-19C286180D0A}"/>
    <pc:docChg chg="addSld modSld">
      <pc:chgData name="Sana Belguith" userId="edaa0afb-4621-4165-af1d-05ed505f7999" providerId="ADAL" clId="{13AE4A38-C399-42B2-8898-19C286180D0A}" dt="2025-03-11T11:15:33.301" v="0"/>
      <pc:docMkLst>
        <pc:docMk/>
      </pc:docMkLst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38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4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5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6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7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8"/>
        </pc:sldMkLst>
      </pc:sldChg>
      <pc:sldChg chg="add">
        <pc:chgData name="Sana Belguith" userId="edaa0afb-4621-4165-af1d-05ed505f7999" providerId="ADAL" clId="{13AE4A38-C399-42B2-8898-19C286180D0A}" dt="2025-03-11T11:15:33.301" v="0"/>
        <pc:sldMkLst>
          <pc:docMk/>
          <pc:sldMk cId="0" sldId="4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9674-CB84-4A56-A94F-D2247F8FE5C8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D8F90-ECF0-47A6-B034-F6D7EBA071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8AF-4A79-AE72-1964-3A988C13A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A2CB-9343-F6E0-70E4-FC0F13086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1B60-743A-C5FA-D43E-43A5717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735E-874E-2B6F-295B-CD0707A1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89352-AC3D-3C0D-4B29-64C1DB1A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3C41-DB2B-5AA8-5E33-03EE6DC4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A01D6-48FA-65A4-391C-D359E63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361-B510-0E03-5203-689D2E2C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C4FE-F714-2573-951C-DA2A6126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7B81A-C40F-8F0F-E394-56014D2A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6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EBDC7-1458-D26E-BE9C-AD904E495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6DC68-01F5-5D9B-C71D-CC5903F0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AD135-FEE3-EBD6-B26B-AF9FE083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6ADBB-C2E5-DA4C-9A40-1C89DC22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899F-B5DF-0E51-B922-BB927D9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884-17AA-1AA6-52A1-C005148B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B1F0-1E03-7938-7890-B3E37B0D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E3C3-0856-C070-0A83-DD9D310A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E172-0786-9800-7F0F-852DB377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E23F0-B154-D942-A9A0-1E288153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709F-22ED-F0A3-DABD-46C26B57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CF7A-7024-C4FB-98DC-44DFA272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8895-11C5-E8D1-32E6-F8E7F263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21A3-1E0C-3784-B01B-ADE068BF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55404-2779-CE9D-800C-F2E2ECE4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8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11F-1CA1-4426-2866-6BF57554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40D8-9161-3D8A-81A6-060C1B576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CB94-C1D6-0DA5-A66B-F08CE1D4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EEDA-A8AA-6E7A-AD78-0CF583DF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B2709-6B48-BD5E-9AE4-3A436270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03DE-F9A5-47FC-45AE-DFB6D096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8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A6D-15CB-947D-AC72-5DF3037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9BC98-BA6F-0406-82AC-F51D58B46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E193A-DF21-8496-F529-B2E9690AC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799-62EE-437D-470A-FF23AEA6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5AFCB-060D-8116-3D13-AB242CDF3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319D2-8D2A-1BAF-A084-896AC6F9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1A146-922F-2767-B80B-2E4615C8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EA27D-F844-C8E5-56E4-8B20AC18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C09E-0937-11D6-23B6-B15A4DD1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E648-1454-0781-1BCC-8C295B2C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C22D5-EA68-620C-5107-3EEEDCE0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513C8-90CF-112C-3B7F-C3954689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5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DA1A-CA3E-EAEB-527C-DA171DEA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BF5CF-8169-70E8-73F6-855454A1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F179-0D7D-D814-9FC9-EC8663B5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6E8C-1167-6693-FF2E-8D8BF8EC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7419-C6B2-E8CA-2AA3-EB25B135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B839-9E92-FA7D-9AA2-79C032F7F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4D47D-74A8-5F6C-37A5-1FB237AC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8C2FC-CC18-6244-3B1E-9292451A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99EBF-A68A-8778-97EE-92A1006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0F29-2A2E-FAC0-3AF0-065ABDA1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829A4-2B38-93A4-39A3-074F373B2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98A0-CBCD-CBC8-5B98-DF9F7EFB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8DC4B-1028-5409-AD22-9EADD289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DD475-0292-84C4-3937-73AAF218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62D3-A46D-982D-5322-5D6B426D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98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62D14-A5B4-4119-C72A-6CD19C9D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9475-106F-33E8-496C-08BEF457D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B65D-57F1-70CB-0235-B239DD48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26CE-3C37-5480-FF55-12BCE344B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5652-D728-FF90-A3B5-3D276086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1D800-0D4C-8777-EB33-4AE0664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1193801"/>
            <a:ext cx="7886700" cy="2852737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Operating Systems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F538-5F9D-6F85-29A1-09265605B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Sana Belguith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4B5-7975-8FC5-B1AA-9DF7A456B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beauty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something to happens to wake up the kernel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might that be?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calls: an application wants the operating to do something on its behalf (e.g. access some hardware)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Trap: an application does unintentionally something it should not (e.g. divide by zero, read an address it should not etc.)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Interrupts: An asynchronous event (e.g. I/O completion)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clock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timer that generate an interrupt when it finishes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F5465-5A91-E13E-1C2F-C3AAC5DD7F71}"/>
              </a:ext>
            </a:extLst>
          </p:cNvPr>
          <p:cNvSpPr txBox="1">
            <a:spLocks/>
          </p:cNvSpPr>
          <p:nvPr/>
        </p:nvSpPr>
        <p:spPr>
          <a:xfrm>
            <a:off x="838200" y="98795"/>
            <a:ext cx="10515600" cy="1028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When?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146"/>
            <a:ext cx="10515600" cy="5146817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call is a way for programs to interact with the operating system. A computer program makes a system call when it makes a request to the operating system’s kernel.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 provides the services of the operating system to the user programs via Application Program Interface (API). It provides an interface between a process and operating system to allow user-level processes to request services of the operating system.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are the general means for invoking the kernel from user code.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think of a trap as an unintended request for kernel service, say that caused by a programming error such as using a bad address or dividing by zero.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can be triggered by an exception or error in a process when executing a function. Conditions like division by zero, a breakpoint, or invalid memory access occur synchronously with the execution of a program. They can result in an exception that changes the operation of the processor. Once the cause of the exception has been handled, the processor returns to its previous activity.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61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interrupt is a hardware or software signal that demand attention from the OS.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a trap, which is handled as part of the program that caused it (though within the operating system in privileged mode), an interrupt is handled independently of any user program.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trap caused by dividing by zero is considered an action of the currently running program; any response directly affects that program. But the response to an interrupt from a disk controller may or may not have an indirect effect on the currently running program and has no direct effect (other than slowing it down a bit as the processor deals with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interrupt).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4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EE830E6-8A14-4508-E387-8F4066CF3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8911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Abstractions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8DE4DB2-21B1-421B-9DEE-D688C48D284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simplify applications design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Hiding undesirable properties;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capabilities;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information.</a:t>
            </a:r>
          </a:p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provide an </a:t>
            </a:r>
            <a:r>
              <a:rPr lang="en-GB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programmers that separates </a:t>
            </a:r>
            <a:r>
              <a:rPr lang="en-GB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what the interface commits to accomplish – from the </a:t>
            </a:r>
            <a:r>
              <a:rPr lang="en-GB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how the interface is implemented.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D911-5FB1-BF4C-C75C-83173A06B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7332"/>
            <a:ext cx="10515600" cy="954389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84AB-8BEC-C1B6-94A4-2FB701DA0E9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the CPU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the memory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the disk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9E14-2406-EA9D-8CE3-4D1BA837C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8907"/>
            <a:ext cx="10515600" cy="85021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 example: File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F396D-ECCF-8D06-C774-584565F1E3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74157"/>
            <a:ext cx="10515600" cy="4602806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undesirable properties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systems hide?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are slow!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Chunk of storage are distributed all over the disk.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storage may fail.</a:t>
            </a:r>
          </a:p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new </a:t>
            </a: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files add?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and shrinking.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into directories.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GB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help to organize?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Ownership and permission.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time, modification time, type etc.</a:t>
            </a:r>
          </a:p>
          <a:p>
            <a:pPr lvl="1">
              <a:lnSpc>
                <a:spcPct val="80000"/>
              </a:lnSpc>
            </a:pPr>
            <a:endParaRPr lang="en-GB"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16F0-FC59-E802-71B1-D24A8AA7F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45206"/>
            <a:ext cx="10515600" cy="81549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abstraction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9335-3C9B-920A-8B3C-661FD961210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are the most fundamental abstraction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computer “is doing”.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organize other abstractions.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know processes as “applications”.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2670-0405-844C-1AE3-F75A79687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6755"/>
            <a:ext cx="10515600" cy="93456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abstraction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3A02-9C03-7EE0-C00E-C8E9F352035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are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tied to a hardware component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contain and organize other abstractions.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410843-38B3-2BB5-4E7D-75236DC84A37}"/>
              </a:ext>
            </a:extLst>
          </p:cNvPr>
          <p:cNvSpPr/>
          <p:nvPr/>
        </p:nvSpPr>
        <p:spPr>
          <a:xfrm>
            <a:off x="914401" y="3228978"/>
            <a:ext cx="9401177" cy="2447921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3A25E-3AC7-378E-C078-58790881A8F3}"/>
              </a:ext>
            </a:extLst>
          </p:cNvPr>
          <p:cNvSpPr/>
          <p:nvPr/>
        </p:nvSpPr>
        <p:spPr>
          <a:xfrm>
            <a:off x="1562100" y="3895722"/>
            <a:ext cx="6524621" cy="866777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29BA6-D644-DFEC-6808-F31F1C282055}"/>
              </a:ext>
            </a:extLst>
          </p:cNvPr>
          <p:cNvSpPr/>
          <p:nvPr/>
        </p:nvSpPr>
        <p:spPr>
          <a:xfrm>
            <a:off x="2028821" y="3895722"/>
            <a:ext cx="533400" cy="866777"/>
          </a:xfrm>
          <a:prstGeom prst="rect">
            <a:avLst/>
          </a:pr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2852F-884F-6F87-E0CF-0E20F4230B8A}"/>
              </a:ext>
            </a:extLst>
          </p:cNvPr>
          <p:cNvSpPr/>
          <p:nvPr/>
        </p:nvSpPr>
        <p:spPr>
          <a:xfrm>
            <a:off x="4029078" y="3895722"/>
            <a:ext cx="1647821" cy="866777"/>
          </a:xfrm>
          <a:prstGeom prst="rect">
            <a:avLst/>
          </a:pr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D299A3-F108-92BF-CB0A-33B37B777250}"/>
              </a:ext>
            </a:extLst>
          </p:cNvPr>
          <p:cNvSpPr/>
          <p:nvPr/>
        </p:nvSpPr>
        <p:spPr>
          <a:xfrm>
            <a:off x="6753222" y="3895722"/>
            <a:ext cx="390521" cy="866777"/>
          </a:xfrm>
          <a:prstGeom prst="rect">
            <a:avLst/>
          </a:pr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727E8-BAC3-4781-6D3A-B724F31BC93F}"/>
              </a:ext>
            </a:extLst>
          </p:cNvPr>
          <p:cNvSpPr/>
          <p:nvPr/>
        </p:nvSpPr>
        <p:spPr>
          <a:xfrm>
            <a:off x="7452177" y="3895722"/>
            <a:ext cx="390521" cy="866777"/>
          </a:xfrm>
          <a:prstGeom prst="rect">
            <a:avLst/>
          </a:pr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9FAE7DF-0CE1-6653-2D68-F72BB2FF6A4C}"/>
              </a:ext>
            </a:extLst>
          </p:cNvPr>
          <p:cNvCxnSpPr/>
          <p:nvPr/>
        </p:nvCxnSpPr>
        <p:spPr>
          <a:xfrm>
            <a:off x="1714500" y="3675217"/>
            <a:ext cx="1057277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DE8BE968-EB70-31BE-C9C8-B826A2ADEC08}"/>
              </a:ext>
            </a:extLst>
          </p:cNvPr>
          <p:cNvSpPr txBox="1"/>
          <p:nvPr/>
        </p:nvSpPr>
        <p:spPr>
          <a:xfrm>
            <a:off x="1562101" y="3182782"/>
            <a:ext cx="1129476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Thread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A699AD2D-299A-ACCE-4F4F-EA13E8AD20AB}"/>
              </a:ext>
            </a:extLst>
          </p:cNvPr>
          <p:cNvCxnSpPr/>
          <p:nvPr/>
        </p:nvCxnSpPr>
        <p:spPr>
          <a:xfrm>
            <a:off x="2924178" y="3675217"/>
            <a:ext cx="105727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EB5E5E48-4643-978D-3856-D8A19C1DD52B}"/>
              </a:ext>
            </a:extLst>
          </p:cNvPr>
          <p:cNvSpPr txBox="1"/>
          <p:nvPr/>
        </p:nvSpPr>
        <p:spPr>
          <a:xfrm>
            <a:off x="2771778" y="3182782"/>
            <a:ext cx="1129476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Thread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E061FB2B-D0E3-D3F8-7086-AB2C64B857AF}"/>
              </a:ext>
            </a:extLst>
          </p:cNvPr>
          <p:cNvCxnSpPr/>
          <p:nvPr/>
        </p:nvCxnSpPr>
        <p:spPr>
          <a:xfrm>
            <a:off x="4133857" y="3678081"/>
            <a:ext cx="1057265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E3959D02-8044-693C-6EE2-8B1BC580417D}"/>
              </a:ext>
            </a:extLst>
          </p:cNvPr>
          <p:cNvSpPr txBox="1"/>
          <p:nvPr/>
        </p:nvSpPr>
        <p:spPr>
          <a:xfrm>
            <a:off x="3981457" y="3185636"/>
            <a:ext cx="1129476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Thread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AD9484B5-A71D-C3AA-F8B7-56BDBD03E8CE}"/>
              </a:ext>
            </a:extLst>
          </p:cNvPr>
          <p:cNvSpPr txBox="1"/>
          <p:nvPr/>
        </p:nvSpPr>
        <p:spPr>
          <a:xfrm>
            <a:off x="1547714" y="3892869"/>
            <a:ext cx="2031967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Address space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2F363256-EB85-8386-D170-1971139869F8}"/>
              </a:ext>
            </a:extLst>
          </p:cNvPr>
          <p:cNvSpPr/>
          <p:nvPr/>
        </p:nvSpPr>
        <p:spPr>
          <a:xfrm>
            <a:off x="2028822" y="4834409"/>
            <a:ext cx="2095500" cy="723900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121920" tIns="60960" rIns="121920" bIns="60960" anchor="ctr" anchorCtr="0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File handle</a:t>
            </a:r>
          </a:p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>
                <a:solidFill>
                  <a:srgbClr val="FFFFFF"/>
                </a:solidFill>
                <a:latin typeface="Calibri"/>
              </a:rPr>
              <a:t>Mode = RW</a:t>
            </a:r>
          </a:p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>
                <a:solidFill>
                  <a:srgbClr val="FFFFFF"/>
                </a:solidFill>
                <a:latin typeface="Calibri"/>
              </a:rPr>
              <a:t>Offset</a:t>
            </a:r>
            <a:endParaRPr lang="en-GB" sz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8" name="Connector: Elbow 22">
            <a:extLst>
              <a:ext uri="{FF2B5EF4-FFF2-40B4-BE49-F238E27FC236}">
                <a16:creationId xmlns:a16="http://schemas.microsoft.com/office/drawing/2014/main" id="{10DCCAE3-0238-97A9-5751-6D0B4CB60277}"/>
              </a:ext>
            </a:extLst>
          </p:cNvPr>
          <p:cNvCxnSpPr/>
          <p:nvPr/>
        </p:nvCxnSpPr>
        <p:spPr>
          <a:xfrm>
            <a:off x="2986089" y="5558309"/>
            <a:ext cx="442911" cy="409577"/>
          </a:xfrm>
          <a:prstGeom prst="bentConnector3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9" name="Rectangle: Single Corner Snipped 23">
            <a:extLst>
              <a:ext uri="{FF2B5EF4-FFF2-40B4-BE49-F238E27FC236}">
                <a16:creationId xmlns:a16="http://schemas.microsoft.com/office/drawing/2014/main" id="{16CDCFC7-9452-D4F2-21DB-2328D40B773E}"/>
              </a:ext>
            </a:extLst>
          </p:cNvPr>
          <p:cNvSpPr/>
          <p:nvPr/>
        </p:nvSpPr>
        <p:spPr>
          <a:xfrm>
            <a:off x="3428999" y="5763098"/>
            <a:ext cx="1695443" cy="7239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>
                <a:solidFill>
                  <a:srgbClr val="FFFFFF"/>
                </a:solidFill>
                <a:latin typeface="Calibri"/>
              </a:rPr>
              <a:t>/tmp/note.txt</a:t>
            </a:r>
            <a:endParaRPr lang="en-GB" sz="133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E09046C-A14B-DFB4-B95C-44D1B2967271}"/>
              </a:ext>
            </a:extLst>
          </p:cNvPr>
          <p:cNvSpPr/>
          <p:nvPr/>
        </p:nvSpPr>
        <p:spPr>
          <a:xfrm>
            <a:off x="4777241" y="4834409"/>
            <a:ext cx="2095500" cy="723900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121920" tIns="60960" rIns="121920" bIns="60960" anchor="ctr" anchorCtr="0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File handle</a:t>
            </a:r>
          </a:p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>
                <a:solidFill>
                  <a:srgbClr val="FFFFFF"/>
                </a:solidFill>
                <a:latin typeface="Calibri"/>
              </a:rPr>
              <a:t>Mode = R</a:t>
            </a:r>
          </a:p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>
                <a:solidFill>
                  <a:srgbClr val="FFFFFF"/>
                </a:solidFill>
                <a:latin typeface="Calibri"/>
              </a:rPr>
              <a:t>Offset</a:t>
            </a:r>
            <a:endParaRPr lang="en-GB" sz="12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1" name="Connector: Elbow 25">
            <a:extLst>
              <a:ext uri="{FF2B5EF4-FFF2-40B4-BE49-F238E27FC236}">
                <a16:creationId xmlns:a16="http://schemas.microsoft.com/office/drawing/2014/main" id="{179F4878-1E1D-3F30-2CBF-48FE0077405C}"/>
              </a:ext>
            </a:extLst>
          </p:cNvPr>
          <p:cNvCxnSpPr/>
          <p:nvPr/>
        </p:nvCxnSpPr>
        <p:spPr>
          <a:xfrm>
            <a:off x="5734507" y="5558309"/>
            <a:ext cx="442911" cy="409577"/>
          </a:xfrm>
          <a:prstGeom prst="bentConnector3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2" name="Rectangle: Single Corner Snipped 26">
            <a:extLst>
              <a:ext uri="{FF2B5EF4-FFF2-40B4-BE49-F238E27FC236}">
                <a16:creationId xmlns:a16="http://schemas.microsoft.com/office/drawing/2014/main" id="{3864FB86-3539-BA24-C09E-59AEB6485F45}"/>
              </a:ext>
            </a:extLst>
          </p:cNvPr>
          <p:cNvSpPr/>
          <p:nvPr/>
        </p:nvSpPr>
        <p:spPr>
          <a:xfrm>
            <a:off x="6177417" y="5763098"/>
            <a:ext cx="1695443" cy="72390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>
                <a:solidFill>
                  <a:srgbClr val="FFFFFF"/>
                </a:solidFill>
                <a:latin typeface="Calibri"/>
              </a:rPr>
              <a:t>/home/bob/conf.ini</a:t>
            </a:r>
            <a:endParaRPr lang="en-GB" sz="1333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0D4FB0-E219-5FFB-B3F9-5E4D4FF42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4173"/>
            <a:ext cx="10515600" cy="844951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vs Threads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A8675AF-CA9C-62E7-8F3B-013FA8B5AF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51008"/>
            <a:ext cx="10515600" cy="4625955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Potentially confusing due to terminology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described as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</a:p>
          <a:p>
            <a:pPr lvl="0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terminology useful to remember the distinction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require multiple resources: CPU, memory, files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abstract the CPU</a:t>
            </a:r>
          </a:p>
          <a:p>
            <a:pPr lvl="0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contains threads, threads belong to a process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 kernel threads who do not belong to a user space process</a:t>
            </a:r>
          </a:p>
          <a:p>
            <a:pPr lvl="0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is running when one or more of its threads are running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65B03D5-5A51-ABD2-A511-FDCF30AD6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7362"/>
            <a:ext cx="11353800" cy="842919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Operating Systems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D93351E-E68F-5325-7D9B-69A171B528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7651" y="1165782"/>
            <a:ext cx="11036149" cy="5011181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0: no operating systems (1940-1955):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 machine language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manually loaded via card decks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Introducing Terminals (1955-1970)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users away from the computer, give them terminal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a batch monitors, a program that: Load a user job, Run it, Move to the next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OS (1963- 1968)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did not really work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 introduced in 1963… worked in 1968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were enormously complicated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assembly code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structured programming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(extra read) The Mythical Man-Month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0" descr="Kay McNulty, Alyse Snyder, and Sis Stump">
            <a:extLst>
              <a:ext uri="{FF2B5EF4-FFF2-40B4-BE49-F238E27FC236}">
                <a16:creationId xmlns:a16="http://schemas.microsoft.com/office/drawing/2014/main" id="{0450746C-88F0-6F8C-8B1B-946ED5D4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36" y="1690689"/>
            <a:ext cx="3668913" cy="25445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593CDC6-3ADF-B43A-84C6-6B947477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06" y="1462267"/>
            <a:ext cx="1690944" cy="1500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0" descr="Grace Hopper">
            <a:extLst>
              <a:ext uri="{FF2B5EF4-FFF2-40B4-BE49-F238E27FC236}">
                <a16:creationId xmlns:a16="http://schemas.microsoft.com/office/drawing/2014/main" id="{33B2C89C-984F-E38E-440D-A1341B79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664" y="3320869"/>
            <a:ext cx="2084832" cy="1828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C0A4AE2-76EA-88C1-53DE-B7675956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0" y="1469520"/>
            <a:ext cx="2445483" cy="35798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52C5-51DF-7648-759A-95EF772B9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0483"/>
            <a:ext cx="10515600" cy="931239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Example: Firefox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534A-36F0-F5EC-94C9-AB79A11346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39433"/>
            <a:ext cx="10515600" cy="4637530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Firefox has multiple threads. What do they do?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and processing interface events (e.g., mouse click)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Redrawing the screen as necessary (responding to user inputs)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web pages (generally multiple elements in parallel)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Firefox is using memory. For what?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executable code itself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library: web page parsing, TLS/SSL etc.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Stacks storing local variables for running threads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dynamically allocated memory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Firefox has files open. Why?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files</a:t>
            </a:r>
          </a:p>
          <a:p>
            <a:pPr lvl="1">
              <a:lnSpc>
                <a:spcPct val="7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9168-29F1-61DB-F8E3-4AA2ED08A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360" y="134306"/>
            <a:ext cx="10515600" cy="753461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FCF9-26C3-DB0D-A736-87466C2BE7C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program that</a:t>
            </a:r>
          </a:p>
          <a:p>
            <a:pPr lvl="1">
              <a:lnSpc>
                <a:spcPct val="70000"/>
              </a:lnSpc>
            </a:pP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Multiplexes</a:t>
            </a: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resources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resource </a:t>
            </a: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just another program… but a large and complex one 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piece of code you would have seen so far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Multiplexing:</a:t>
            </a:r>
            <a:r>
              <a:rPr lang="en-US" sz="25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people or programs to use the same set of hardware resources—​processors, memory, disks, network connection—​safely and efficiently.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Abstractions: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processes, threads, address spaces, files, and sockets—​simplify the usage of hardware resources by organizing information or implementing new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5E0A240-0290-F1A1-29E4-D9FF1B0DA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28"/>
            <a:ext cx="10515600" cy="70019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FC6E93-F5D3-A234-92B1-043EE68F2C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how computers really work, and as a computer scientist or engineer you should know how computers really work.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everywhere, and you are likely to eventually encounter them or their limitations.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examples of mature solutions to difficult design and engineering problems. Studying them will improve your ability to design and implement abstractions.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960E9ED-E66F-F183-E3D9-55F8AC56E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4560"/>
            <a:ext cx="10515600" cy="87453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41FDF0-93D5-FBEA-3F9E-126BF3DD8D1D}"/>
              </a:ext>
            </a:extLst>
          </p:cNvPr>
          <p:cNvSpPr/>
          <p:nvPr/>
        </p:nvSpPr>
        <p:spPr>
          <a:xfrm>
            <a:off x="748149" y="274782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46F62D0-B078-F4CC-F7F9-0F72A209A58C}"/>
              </a:ext>
            </a:extLst>
          </p:cNvPr>
          <p:cNvSpPr/>
          <p:nvPr/>
        </p:nvSpPr>
        <p:spPr>
          <a:xfrm>
            <a:off x="748149" y="487680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225646A-202B-73D3-499A-7BBCBB92467F}"/>
              </a:ext>
            </a:extLst>
          </p:cNvPr>
          <p:cNvSpPr txBox="1"/>
          <p:nvPr/>
        </p:nvSpPr>
        <p:spPr>
          <a:xfrm>
            <a:off x="748150" y="2101268"/>
            <a:ext cx="2835071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Protection Boundary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5B4CED-2733-8464-05F8-ADECA4AD0CE1}"/>
              </a:ext>
            </a:extLst>
          </p:cNvPr>
          <p:cNvSpPr txBox="1"/>
          <p:nvPr/>
        </p:nvSpPr>
        <p:spPr>
          <a:xfrm>
            <a:off x="748150" y="4319577"/>
            <a:ext cx="3928319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Hardware/Software Interface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13" descr="Icon&#10;&#10;Description automatically generated">
            <a:extLst>
              <a:ext uri="{FF2B5EF4-FFF2-40B4-BE49-F238E27FC236}">
                <a16:creationId xmlns:a16="http://schemas.microsoft.com/office/drawing/2014/main" id="{878E0A62-0AFC-4440-E8FB-A721757E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6" y="1571348"/>
            <a:ext cx="1174582" cy="1174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BEB2B7C9-AEA3-5F75-73AA-661C056E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9" y="1360389"/>
            <a:ext cx="1980931" cy="1485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487B5611-B511-7777-B798-46CC51D0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96" y="1448707"/>
            <a:ext cx="1134948" cy="11349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F3CED257-D3D3-19F1-EB87-D41937764501}"/>
              </a:ext>
            </a:extLst>
          </p:cNvPr>
          <p:cNvSpPr/>
          <p:nvPr/>
        </p:nvSpPr>
        <p:spPr>
          <a:xfrm>
            <a:off x="3731496" y="3177308"/>
            <a:ext cx="6414649" cy="12297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Kernel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File System       Networking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Device Drivers          Processes 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Virtual Memory</a:t>
            </a:r>
            <a:endParaRPr lang="en-GB" sz="1867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4FD85-6358-7433-4FB9-27B434D9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51" y="5163251"/>
            <a:ext cx="1306592" cy="16071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1E7E6CFC-BEC1-C45D-E096-0C3BB18A1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71" y="5039477"/>
            <a:ext cx="1837456" cy="1854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6" descr="A picture containing electronics, computer, keyboard, indoor&#10;&#10;Description automatically generated">
            <a:extLst>
              <a:ext uri="{FF2B5EF4-FFF2-40B4-BE49-F238E27FC236}">
                <a16:creationId xmlns:a16="http://schemas.microsoft.com/office/drawing/2014/main" id="{DCCCE4E1-5FDE-B97F-ACB8-DA6D03C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27" y="5283477"/>
            <a:ext cx="1543275" cy="1325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2F0A97B7-B9B6-1F1D-F5FA-25BD72EA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15" y="5355873"/>
            <a:ext cx="2637763" cy="1414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86E-F23F-A1FE-19F5-E38D391DF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1"/>
            <a:ext cx="10515600" cy="84223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Boundaries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050D-6155-E832-6920-A3C950894A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privilege levels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software can run with different privileges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provide at least two different modes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space: how “regular” program run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How the kernel run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 determine a number of things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instructions may be executed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addresses are translated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memory locations can be accessed (through translation)</a:t>
            </a:r>
          </a:p>
          <a:p>
            <a:pPr lvl="0">
              <a:lnSpc>
                <a:spcPct val="8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8C4-3B5E-8D9C-03D4-017837CE3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Intel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B9EE-2C25-B23B-6A5D-5DD953B956F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modes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0: most privileged run the kernel here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1/2: ignored in most environment. Can run less privileged code (e.g. third party device drivers or virtual machine monitors etc.)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3: where “normal” processes live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divided in segments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has a privilege level (0 to 3)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maintain a current privilege level (CPL) generally the CPL of the segment containing the instruction currently executing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read/write in segment when CPL &gt;= segment privilege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call code in segment where CPL &lt; segment privilege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62A5-69DA-2B53-4C37-E36159EC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8662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MIPS*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6F72-7254-C22E-A0DE-F641A605D4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two modes processor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mode: access CPU registers; flat uniform virtual memory 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can access memory mapping hardware and special registers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Microprocessor 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Interlocked Pipelined Stages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9962-E2D7-263E-D3CA-CC4C77582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2448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558B-B632-2A78-6FE2-8BA428E963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control between applications and kernel?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we transfer control between applications and kernel?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1319</Words>
  <Application>Microsoft Office PowerPoint</Application>
  <PresentationFormat>Widescreen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Introduction to Operating Systems </vt:lpstr>
      <vt:lpstr>History of Operating Systems  </vt:lpstr>
      <vt:lpstr>What is an operating system?</vt:lpstr>
      <vt:lpstr>Why study OS?</vt:lpstr>
      <vt:lpstr>What is an OS?</vt:lpstr>
      <vt:lpstr>Protection Boundaries</vt:lpstr>
      <vt:lpstr>Example Intel</vt:lpstr>
      <vt:lpstr>Example MIPS*</vt:lpstr>
      <vt:lpstr>Changing Protection Level</vt:lpstr>
      <vt:lpstr>PowerPoint Presentation</vt:lpstr>
      <vt:lpstr>System Call</vt:lpstr>
      <vt:lpstr>Trap</vt:lpstr>
      <vt:lpstr>Interrupt</vt:lpstr>
      <vt:lpstr>Operating System Abstractions</vt:lpstr>
      <vt:lpstr>Abstractions </vt:lpstr>
      <vt:lpstr>Abstraction example: File</vt:lpstr>
      <vt:lpstr>The process abstraction</vt:lpstr>
      <vt:lpstr>The process abstraction</vt:lpstr>
      <vt:lpstr>Processes vs Threads</vt:lpstr>
      <vt:lpstr>Process Example: Firefox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Sana Belguith</dc:creator>
  <cp:lastModifiedBy>Sana Belguith</cp:lastModifiedBy>
  <cp:revision>2</cp:revision>
  <dcterms:created xsi:type="dcterms:W3CDTF">2023-03-06T16:12:11Z</dcterms:created>
  <dcterms:modified xsi:type="dcterms:W3CDTF">2025-03-11T11:15:39Z</dcterms:modified>
</cp:coreProperties>
</file>